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6" r:id="rId5"/>
    <p:sldId id="263" r:id="rId6"/>
    <p:sldId id="257" r:id="rId7"/>
    <p:sldId id="261" r:id="rId8"/>
    <p:sldId id="259" r:id="rId9"/>
    <p:sldId id="260" r:id="rId10"/>
    <p:sldId id="25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80F5A-AB2E-4A49-9396-AE5A881A3947}" type="datetimeFigureOut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585A-A5D5-42E7-8949-EA5C0E388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046DC-F04E-4780-A905-8346314A0013}" type="datetimeFigureOut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3666A-FD49-4B6A-AC7C-62401CD0E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725F-6E8E-4F79-9612-A304EBE85627}" type="datetimeFigureOut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DA3D-8C7C-4CA9-B84D-E1B52E8B5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10041-82BD-4553-92B1-CAD85259D6AB}" type="datetimeFigureOut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553CA-FF3A-4467-BAE7-0E2B40496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31EDE-C110-430D-AFDA-EB819C8D7690}" type="datetimeFigureOut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8C6FC-3FD6-4D1A-8735-6D16FB57B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52929-F615-442E-975A-2D18AFA78CA1}" type="datetimeFigureOut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792F4-65C1-4807-B9A5-A719FE3E1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2A5EA-AD16-4CE7-83DF-C2A65CCB7E8C}" type="datetimeFigureOut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0805-C2BC-4029-B419-614AA2357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060EB-F931-44C4-86E9-3BB07051A7EC}" type="datetimeFigureOut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52A1B-774D-49D9-8537-B4178EC1D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EE50C-9A05-4549-AE16-9036F6BEFC7C}" type="datetimeFigureOut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EC43F-3538-427B-A498-2DB4C9359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A3F53-C08E-4200-BA0A-A00E6B589605}" type="datetimeFigureOut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69622-94FF-4F39-88A7-9AFD7C293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CDEC7-D8DC-43C4-862A-460E53AEF32A}" type="datetimeFigureOut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82B21-FF3F-4559-BD2B-B98493FE5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477D35-10F1-4DDA-A62B-02E69676A0F7}" type="datetimeFigureOut">
              <a:rPr lang="en-US"/>
              <a:pPr>
                <a:defRPr/>
              </a:pPr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9E467B-93A2-455B-AD14-DAF2EC348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11188" y="1196975"/>
            <a:ext cx="7772400" cy="2478088"/>
          </a:xfrm>
        </p:spPr>
        <p:txBody>
          <a:bodyPr/>
          <a:lstStyle/>
          <a:p>
            <a:r>
              <a:rPr lang="et-EE" sz="4000" b="1" smtClean="0"/>
              <a:t>Põlevkivi kui ressurss</a:t>
            </a:r>
            <a:r>
              <a:rPr lang="et-EE" smtClean="0"/>
              <a:t/>
            </a:r>
            <a:br>
              <a:rPr lang="et-EE" smtClean="0"/>
            </a:br>
            <a:r>
              <a:rPr lang="et-EE" sz="3600" smtClean="0"/>
              <a:t/>
            </a:r>
            <a:br>
              <a:rPr lang="et-EE" sz="3600" smtClean="0"/>
            </a:br>
            <a:r>
              <a:rPr lang="et-EE" sz="2800" smtClean="0"/>
              <a:t>Arvi Hamburg</a:t>
            </a:r>
            <a:br>
              <a:rPr lang="et-EE" sz="2800" smtClean="0"/>
            </a:br>
            <a:r>
              <a:rPr lang="et-EE" sz="3600" smtClean="0"/>
              <a:t>TA Energeetikanõukogu</a:t>
            </a:r>
            <a:endParaRPr lang="en-US" sz="36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0800"/>
            <a:ext cx="6400800" cy="177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3600" dirty="0" smtClean="0"/>
              <a:t>RIIGIKOGU MAJANDUSKOMISJON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/>
              <a:t>17. NOVEMBER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t-EE" smtClean="0"/>
          </a:p>
          <a:p>
            <a:pPr algn="ctr">
              <a:buFont typeface="Arial" charset="0"/>
              <a:buNone/>
            </a:pPr>
            <a:r>
              <a:rPr lang="et-EE" smtClean="0"/>
              <a:t>TÄNAN TÄHELEPANU EEST</a:t>
            </a:r>
            <a:r>
              <a:rPr lang="en-US" smtClean="0"/>
              <a:t> 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t-EE" b="1" dirty="0" smtClean="0"/>
              <a:t>Põlevkivi tähtsus Eesti elanikkonnale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1075"/>
            <a:ext cx="8964613" cy="54721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dirty="0" err="1" smtClean="0"/>
              <a:t>Põ</a:t>
            </a:r>
            <a:r>
              <a:rPr lang="en-US" dirty="0" err="1" smtClean="0"/>
              <a:t>levkivi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sz="4000" dirty="0" err="1"/>
              <a:t>rahvuslik</a:t>
            </a:r>
            <a:r>
              <a:rPr lang="en-US" sz="4000" dirty="0"/>
              <a:t> </a:t>
            </a:r>
            <a:r>
              <a:rPr lang="en-US" sz="4000" dirty="0" err="1"/>
              <a:t>rikkus</a:t>
            </a:r>
            <a:r>
              <a:rPr lang="en-US" sz="4000" dirty="0"/>
              <a:t>, </a:t>
            </a:r>
            <a:r>
              <a:rPr lang="en-US" dirty="0" err="1"/>
              <a:t>mida</a:t>
            </a:r>
            <a:r>
              <a:rPr lang="en-US" dirty="0"/>
              <a:t> </a:t>
            </a:r>
            <a:r>
              <a:rPr lang="en-US" dirty="0" err="1" smtClean="0"/>
              <a:t>tuleb</a:t>
            </a:r>
            <a:r>
              <a:rPr lang="et-EE" dirty="0" smtClean="0"/>
              <a:t>  </a:t>
            </a:r>
            <a:r>
              <a:rPr lang="en-US" dirty="0" smtClean="0"/>
              <a:t>s</a:t>
            </a:r>
            <a:r>
              <a:rPr lang="et-EE" dirty="0" err="1" smtClean="0"/>
              <a:t>ää</a:t>
            </a:r>
            <a:r>
              <a:rPr lang="en-US" dirty="0" err="1" smtClean="0"/>
              <a:t>stlikult</a:t>
            </a:r>
            <a:r>
              <a:rPr lang="en-US" dirty="0" smtClean="0"/>
              <a:t> </a:t>
            </a:r>
            <a:r>
              <a:rPr lang="en-US" dirty="0" err="1"/>
              <a:t>kasutadaja</a:t>
            </a:r>
            <a:r>
              <a:rPr lang="en-US" dirty="0"/>
              <a:t> ka </a:t>
            </a:r>
            <a:r>
              <a:rPr lang="en-US" dirty="0" err="1" smtClean="0"/>
              <a:t>tulevikus</a:t>
            </a:r>
            <a:r>
              <a:rPr lang="et-EE" dirty="0" smtClean="0"/>
              <a:t>,</a:t>
            </a:r>
            <a:r>
              <a:rPr lang="en-US" dirty="0" smtClean="0"/>
              <a:t> v</a:t>
            </a:r>
            <a:r>
              <a:rPr lang="et-EE" dirty="0" err="1" smtClean="0"/>
              <a:t>ää</a:t>
            </a:r>
            <a:r>
              <a:rPr lang="en-US" dirty="0" err="1" smtClean="0"/>
              <a:t>rtustada</a:t>
            </a:r>
            <a:r>
              <a:rPr lang="et-EE" dirty="0" smtClean="0"/>
              <a:t> </a:t>
            </a:r>
            <a:r>
              <a:rPr lang="en-US" dirty="0" err="1" smtClean="0"/>
              <a:t>kui</a:t>
            </a:r>
            <a:r>
              <a:rPr lang="en-US" dirty="0" smtClean="0"/>
              <a:t> </a:t>
            </a:r>
            <a:r>
              <a:rPr lang="en-US" dirty="0" err="1" smtClean="0"/>
              <a:t>olulist</a:t>
            </a:r>
            <a:r>
              <a:rPr lang="et-EE" dirty="0" smtClean="0"/>
              <a:t> </a:t>
            </a:r>
            <a:r>
              <a:rPr lang="en-US" dirty="0" err="1" smtClean="0"/>
              <a:t>struteegitisrte</a:t>
            </a:r>
            <a:r>
              <a:rPr lang="en-US" dirty="0" smtClean="0"/>
              <a:t> </a:t>
            </a:r>
            <a:r>
              <a:rPr lang="et-EE" dirty="0" err="1" smtClean="0"/>
              <a:t>ress</a:t>
            </a:r>
            <a:r>
              <a:rPr lang="en-US" dirty="0" err="1" smtClean="0"/>
              <a:t>urssi</a:t>
            </a:r>
            <a:r>
              <a:rPr lang="et-EE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tagab</a:t>
            </a:r>
            <a:endParaRPr lang="et-E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/>
              <a:t>   </a:t>
            </a:r>
            <a:r>
              <a:rPr lang="en-US" dirty="0" smtClean="0"/>
              <a:t>Eesti</a:t>
            </a:r>
            <a:r>
              <a:rPr lang="et-EE" dirty="0" smtClean="0"/>
              <a:t> </a:t>
            </a:r>
            <a:r>
              <a:rPr lang="en-US" dirty="0" err="1" smtClean="0"/>
              <a:t>riigile</a:t>
            </a:r>
            <a:r>
              <a:rPr lang="en-US" dirty="0" smtClean="0"/>
              <a:t> </a:t>
            </a:r>
            <a:r>
              <a:rPr lang="en-US" dirty="0" err="1"/>
              <a:t>poliitilise</a:t>
            </a:r>
            <a:r>
              <a:rPr lang="en-US" dirty="0" smtClean="0"/>
              <a:t>,</a:t>
            </a:r>
            <a:r>
              <a:rPr lang="et-EE" dirty="0" smtClean="0"/>
              <a:t> </a:t>
            </a:r>
            <a:r>
              <a:rPr lang="en-US" dirty="0" err="1" smtClean="0"/>
              <a:t>majandusliku</a:t>
            </a:r>
            <a:r>
              <a:rPr lang="et-EE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energeetilisse</a:t>
            </a:r>
            <a:r>
              <a:rPr lang="et-EE" dirty="0" smtClean="0"/>
              <a:t> </a:t>
            </a:r>
            <a:r>
              <a:rPr lang="et-EE" dirty="0" err="1" smtClean="0"/>
              <a:t>sõ</a:t>
            </a:r>
            <a:r>
              <a:rPr lang="en-US" dirty="0" err="1" smtClean="0"/>
              <a:t>ltumatuse</a:t>
            </a:r>
            <a:r>
              <a:rPr lang="et-EE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/>
              <a:t>   </a:t>
            </a:r>
            <a:r>
              <a:rPr lang="en-US" dirty="0" err="1" smtClean="0"/>
              <a:t>Keskkonnas</a:t>
            </a:r>
            <a:r>
              <a:rPr lang="et-EE" dirty="0" smtClean="0"/>
              <a:t>õ</a:t>
            </a:r>
            <a:r>
              <a:rPr lang="en-US" dirty="0" err="1" smtClean="0"/>
              <a:t>bral</a:t>
            </a:r>
            <a:r>
              <a:rPr lang="et-EE" dirty="0" err="1" smtClean="0"/>
              <a:t>ik</a:t>
            </a:r>
            <a:r>
              <a:rPr lang="et-EE" dirty="0" smtClean="0"/>
              <a:t> ka</a:t>
            </a:r>
            <a:r>
              <a:rPr lang="en-US" dirty="0" err="1" smtClean="0"/>
              <a:t>evandamine</a:t>
            </a:r>
            <a:r>
              <a:rPr lang="et-EE" dirty="0"/>
              <a:t> </a:t>
            </a:r>
            <a:r>
              <a:rPr lang="et-EE" dirty="0" smtClean="0"/>
              <a:t>on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/>
              <a:t> </a:t>
            </a:r>
            <a:r>
              <a:rPr lang="et-EE" dirty="0" smtClean="0"/>
              <a:t>  maardla kiire hõivamine ja kiire kaevise </a:t>
            </a:r>
            <a:r>
              <a:rPr lang="et-EE" dirty="0" err="1" smtClean="0"/>
              <a:t>väljastamine…</a:t>
            </a:r>
            <a:endParaRPr lang="et-E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err="1" smtClean="0"/>
              <a:t>Kuna</a:t>
            </a:r>
            <a:r>
              <a:rPr lang="fi-FI" dirty="0" smtClean="0"/>
              <a:t> p</a:t>
            </a:r>
            <a:r>
              <a:rPr lang="et-EE" dirty="0" smtClean="0"/>
              <a:t>õ</a:t>
            </a:r>
            <a:r>
              <a:rPr lang="fi-FI" dirty="0" err="1" smtClean="0"/>
              <a:t>levkivi</a:t>
            </a:r>
            <a:r>
              <a:rPr lang="fi-FI" dirty="0" smtClean="0"/>
              <a:t> on </a:t>
            </a:r>
            <a:r>
              <a:rPr lang="fi-FI" dirty="0" err="1" smtClean="0"/>
              <a:t>strateegiliselt</a:t>
            </a:r>
            <a:r>
              <a:rPr lang="fi-FI" dirty="0" smtClean="0"/>
              <a:t> </a:t>
            </a:r>
            <a:r>
              <a:rPr lang="fi-FI" dirty="0" err="1" smtClean="0"/>
              <a:t>oluline</a:t>
            </a:r>
            <a:r>
              <a:rPr lang="fi-FI" dirty="0" smtClean="0"/>
              <a:t> maavara, siis </a:t>
            </a:r>
            <a:r>
              <a:rPr lang="fi-FI" dirty="0" err="1" smtClean="0"/>
              <a:t>tuleb</a:t>
            </a:r>
            <a:r>
              <a:rPr lang="fi-FI" dirty="0" smtClean="0"/>
              <a:t> </a:t>
            </a:r>
            <a:r>
              <a:rPr lang="fi-FI" dirty="0" err="1" smtClean="0"/>
              <a:t>selle</a:t>
            </a:r>
            <a:r>
              <a:rPr lang="fi-FI" dirty="0" smtClean="0"/>
              <a:t> </a:t>
            </a:r>
            <a:r>
              <a:rPr lang="fi-FI" b="1" dirty="0" err="1" smtClean="0"/>
              <a:t>ressursi</a:t>
            </a:r>
            <a:r>
              <a:rPr lang="fi-FI" b="1" dirty="0" smtClean="0"/>
              <a:t> </a:t>
            </a:r>
            <a:r>
              <a:rPr lang="fi-FI" b="1" dirty="0" err="1" smtClean="0"/>
              <a:t>kaevandamist</a:t>
            </a:r>
            <a:r>
              <a:rPr lang="et-EE" b="1" dirty="0"/>
              <a:t> </a:t>
            </a:r>
            <a:r>
              <a:rPr lang="en-US" b="1" dirty="0" err="1" smtClean="0"/>
              <a:t>riiklikult</a:t>
            </a:r>
            <a:r>
              <a:rPr lang="en-US" b="1" dirty="0" smtClean="0"/>
              <a:t>  </a:t>
            </a:r>
            <a:r>
              <a:rPr lang="en-US" b="1" dirty="0" err="1" smtClean="0"/>
              <a:t>suunat</a:t>
            </a:r>
            <a:r>
              <a:rPr lang="et-EE" b="1" dirty="0" smtClean="0"/>
              <a:t>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t-EE" sz="2700" b="1" dirty="0" smtClean="0"/>
              <a:t/>
            </a:r>
            <a:br>
              <a:rPr lang="et-EE" sz="2700" b="1" dirty="0" smtClean="0"/>
            </a:br>
            <a:r>
              <a:rPr lang="et-EE" sz="2700" b="1" dirty="0"/>
              <a:t/>
            </a:r>
            <a:br>
              <a:rPr lang="et-EE" sz="2700" b="1" dirty="0"/>
            </a:br>
            <a:r>
              <a:rPr lang="et-EE" sz="2700" b="1" dirty="0" smtClean="0"/>
              <a:t/>
            </a:r>
            <a:br>
              <a:rPr lang="et-EE" sz="2700" b="1" dirty="0" smtClean="0"/>
            </a:br>
            <a:r>
              <a:rPr lang="et-EE" sz="2700" b="1" dirty="0" smtClean="0"/>
              <a:t>EESTI </a:t>
            </a:r>
            <a:r>
              <a:rPr lang="et-EE" sz="2700" b="1" dirty="0"/>
              <a:t>PÕLEVKIVIMAARDLA TEHNOLOOGILINE, MAJANDUSLIK JA KESKKONNAKAITSELINE </a:t>
            </a:r>
            <a:r>
              <a:rPr lang="et-EE" sz="2700" b="1" dirty="0" smtClean="0"/>
              <a:t>RAJONEERIMINE /TTÜ/</a:t>
            </a:r>
            <a:r>
              <a:rPr lang="en-US" dirty="0"/>
              <a:t/>
            </a:r>
            <a:br>
              <a:rPr lang="en-US" dirty="0"/>
            </a:br>
            <a:r>
              <a:rPr lang="et-EE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0638" y="1484313"/>
            <a:ext cx="9121776" cy="4824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t-EE" smtClean="0"/>
              <a:t>Regulatsioon, piirangud ja vajadus</a:t>
            </a:r>
            <a:endParaRPr lang="en-US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362950" cy="5327650"/>
          </a:xfrm>
        </p:spPr>
        <p:txBody>
          <a:bodyPr/>
          <a:lstStyle/>
          <a:p>
            <a:r>
              <a:rPr lang="et-EE" smtClean="0"/>
              <a:t>Riigikogu otsusega kinnitatud Põlevkivi kasutamise riiklik arengukava 2008-2015 seab kaevandamise ülempiiriks 20 milj/t aastas sihiga vähendada seda 15 milj/t aastas</a:t>
            </a:r>
          </a:p>
          <a:p>
            <a:r>
              <a:rPr lang="et-EE" smtClean="0"/>
              <a:t>Põlevkivi töötlejate äriplaanide täitmine on ohus juba aastal 2016</a:t>
            </a:r>
          </a:p>
          <a:p>
            <a:r>
              <a:rPr lang="et-EE" smtClean="0"/>
              <a:t>Planeeritavad </a:t>
            </a:r>
            <a:r>
              <a:rPr lang="en-US" smtClean="0"/>
              <a:t>investeeringu</a:t>
            </a:r>
            <a:r>
              <a:rPr lang="et-EE" smtClean="0"/>
              <a:t>d peavad olema  põlevkiviressursiga kaetud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404813"/>
            <a:ext cx="8435975" cy="619283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dirty="0" smtClean="0"/>
              <a:t>Aktiivset tarbevaru lihtarvutuslikult jätkuks 58 aastaks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dirty="0" smtClean="0"/>
              <a:t>Vähendades põlevkivi kaevandamisväärtuse alampiiri 35-lt 30 GJ/m2 suureneb aktiivvaru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dirty="0" smtClean="0"/>
              <a:t>78% p-k energeetilisest ressursist on alla keskmise kaevandamisväärtuse ja 37% varu- ja uuringuplokkidest asub looduskaitseliste piirangutega alal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t-EE" dirty="0" smtClean="0"/>
              <a:t>Seni kehtiv kava näeb ette </a:t>
            </a:r>
            <a:r>
              <a:rPr lang="fi-FI" dirty="0" smtClean="0"/>
              <a:t>P</a:t>
            </a:r>
            <a:r>
              <a:rPr lang="et-EE" dirty="0" smtClean="0"/>
              <a:t>õ</a:t>
            </a:r>
            <a:r>
              <a:rPr lang="fi-FI" dirty="0" err="1" smtClean="0"/>
              <a:t>levkivi</a:t>
            </a:r>
            <a:r>
              <a:rPr lang="fi-FI" dirty="0" smtClean="0"/>
              <a:t> </a:t>
            </a:r>
            <a:r>
              <a:rPr lang="fi-FI" dirty="0" err="1" smtClean="0"/>
              <a:t>arengukava</a:t>
            </a:r>
            <a:r>
              <a:rPr lang="fi-FI" dirty="0" smtClean="0"/>
              <a:t> </a:t>
            </a:r>
            <a:r>
              <a:rPr lang="fi-FI" dirty="0" err="1" smtClean="0"/>
              <a:t>teise</a:t>
            </a:r>
            <a:r>
              <a:rPr lang="fi-FI" dirty="0" smtClean="0"/>
              <a:t> </a:t>
            </a:r>
            <a:r>
              <a:rPr lang="fi-FI" dirty="0" err="1" smtClean="0"/>
              <a:t>etapi</a:t>
            </a:r>
            <a:r>
              <a:rPr lang="fi-FI" dirty="0" smtClean="0"/>
              <a:t> </a:t>
            </a:r>
            <a:r>
              <a:rPr lang="et-EE" dirty="0" smtClean="0"/>
              <a:t>koostamise </a:t>
            </a:r>
            <a:r>
              <a:rPr lang="fi-FI" dirty="0" smtClean="0"/>
              <a:t>(</a:t>
            </a:r>
            <a:r>
              <a:rPr lang="fi-FI" dirty="0" err="1" smtClean="0"/>
              <a:t>aastani</a:t>
            </a:r>
            <a:r>
              <a:rPr lang="fi-FI" dirty="0" smtClean="0"/>
              <a:t> 2030)</a:t>
            </a:r>
            <a:r>
              <a:rPr lang="et-EE" dirty="0" smtClean="0"/>
              <a:t>, millele  peaks eelnema kogu primaarenergia (s.h. taastuvenergeetika ressurssi) kasutatavuse, kättesaadavuse  </a:t>
            </a:r>
            <a:r>
              <a:rPr lang="et-EE" dirty="0"/>
              <a:t>ja kasutamise dünaamika </a:t>
            </a:r>
            <a:r>
              <a:rPr lang="et-EE" dirty="0" smtClean="0"/>
              <a:t> kompleksne  analüüs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333375"/>
            <a:ext cx="903605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t-EE" sz="3600" b="1" dirty="0" smtClean="0"/>
              <a:t>Põlevkivikeemia arutelud TA</a:t>
            </a:r>
            <a:r>
              <a:rPr lang="et-EE" sz="4000" dirty="0" smtClean="0"/>
              <a:t> </a:t>
            </a:r>
            <a:r>
              <a:rPr lang="et-EE" sz="3600" b="1" dirty="0" smtClean="0"/>
              <a:t>Energeetikanõukogus</a:t>
            </a:r>
            <a:br>
              <a:rPr lang="et-EE" sz="3600" b="1" dirty="0" smtClean="0"/>
            </a:br>
            <a:r>
              <a:rPr lang="et-EE" sz="4000" dirty="0" smtClean="0"/>
              <a:t> </a:t>
            </a:r>
            <a:r>
              <a:rPr lang="et-EE" sz="3100" dirty="0" smtClean="0"/>
              <a:t>06.juunil ja 12.oktoobril 2011. </a:t>
            </a:r>
            <a:endParaRPr lang="en-US" sz="3100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t-EE" b="1" smtClean="0"/>
              <a:t>Kokkuvõte arutelust:</a:t>
            </a:r>
          </a:p>
          <a:p>
            <a:r>
              <a:rPr lang="et-EE" b="1" smtClean="0"/>
              <a:t>K</a:t>
            </a:r>
            <a:r>
              <a:rPr lang="en-US" b="1" smtClean="0"/>
              <a:t>ahe suurema põlevkivi ümbertöötleja - EE ja VKG</a:t>
            </a:r>
            <a:r>
              <a:rPr lang="et-EE" b="1" smtClean="0"/>
              <a:t> senised arendused on olnud edukad ja äriplaanid on ambitsioonikad; </a:t>
            </a:r>
          </a:p>
          <a:p>
            <a:r>
              <a:rPr lang="et-EE" b="1" smtClean="0"/>
              <a:t> K</a:t>
            </a:r>
            <a:r>
              <a:rPr lang="en-US" b="1" smtClean="0"/>
              <a:t>eemiatööstuse (sh õlitööstuse) </a:t>
            </a:r>
            <a:r>
              <a:rPr lang="et-EE" b="1" smtClean="0"/>
              <a:t>on üks perspektiivikamaid valdkondi, sest  </a:t>
            </a:r>
            <a:r>
              <a:rPr lang="en-US" b="1" smtClean="0"/>
              <a:t>maailma mõistes on tegu </a:t>
            </a:r>
            <a:r>
              <a:rPr lang="et-EE" b="1" smtClean="0"/>
              <a:t>ü</a:t>
            </a:r>
            <a:r>
              <a:rPr lang="en-US" b="1" smtClean="0"/>
              <a:t>he suurema lisandväärtusega sektoriga</a:t>
            </a:r>
            <a:r>
              <a:rPr lang="et-EE" b="1" smtClean="0"/>
              <a:t>;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t-EE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83247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b="1" dirty="0" smtClean="0"/>
              <a:t>* Väga oluline on riigi huvi ja võimekus sektori arenguks  stabiilse majanduskeskkonna loomine, sest: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b="1" dirty="0" smtClean="0"/>
              <a:t>a) põlevkivi</a:t>
            </a:r>
            <a:r>
              <a:rPr lang="en-US" b="1" dirty="0" err="1" smtClean="0"/>
              <a:t>energeetika</a:t>
            </a:r>
            <a:r>
              <a:rPr lang="et-EE" b="1" dirty="0" smtClean="0"/>
              <a:t> arendused on</a:t>
            </a:r>
            <a:r>
              <a:rPr lang="en-US" b="1" dirty="0" smtClean="0"/>
              <a:t> </a:t>
            </a:r>
            <a:r>
              <a:rPr lang="en-US" b="1" dirty="0" err="1" smtClean="0"/>
              <a:t>kapitalimahuka</a:t>
            </a:r>
            <a:r>
              <a:rPr lang="et-EE" b="1" dirty="0" smtClean="0"/>
              <a:t>d</a:t>
            </a:r>
            <a:r>
              <a:rPr lang="en-US" b="1" dirty="0" smtClean="0"/>
              <a:t>, </a:t>
            </a:r>
            <a:r>
              <a:rPr lang="en-US" b="1" dirty="0" err="1" smtClean="0"/>
              <a:t>ajahorison</a:t>
            </a:r>
            <a:r>
              <a:rPr lang="et-EE" b="1" dirty="0" err="1" smtClean="0"/>
              <a:t>diga</a:t>
            </a:r>
            <a:r>
              <a:rPr lang="en-US" b="1" dirty="0" smtClean="0"/>
              <a:t> </a:t>
            </a:r>
            <a:r>
              <a:rPr lang="en-US" b="1" dirty="0" err="1" smtClean="0"/>
              <a:t>aastakümne</a:t>
            </a:r>
            <a:r>
              <a:rPr lang="et-EE" b="1" dirty="0" smtClean="0"/>
              <a:t>d</a:t>
            </a:r>
            <a:r>
              <a:rPr lang="en-US" b="1" dirty="0" smtClean="0"/>
              <a:t>, </a:t>
            </a:r>
            <a:endParaRPr lang="et-EE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b="1" dirty="0" smtClean="0"/>
              <a:t>b) arendusprojektid on teadusmahukad, nõuavad teadusarendustööd,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b="1" dirty="0" smtClean="0"/>
              <a:t>c) arendajad on riigi- ja erasektori ettevõtted, erinevate võimaluste ja äririskidega.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b="1" u="sng" dirty="0" smtClean="0"/>
              <a:t>* Investorile vajab kindlustunnet riigi ressurssi kättesaadavuses ja maksupoliitika stabiilsuses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b="1" dirty="0" smtClean="0"/>
              <a:t>* Olemuslikult  </a:t>
            </a:r>
            <a:r>
              <a:rPr lang="en-US" b="1" dirty="0" err="1" smtClean="0"/>
              <a:t>ökono</a:t>
            </a:r>
            <a:r>
              <a:rPr lang="et-EE" b="1" dirty="0" smtClean="0"/>
              <a:t>o</a:t>
            </a:r>
            <a:r>
              <a:rPr lang="en-US" b="1" dirty="0" err="1" smtClean="0"/>
              <a:t>mse</a:t>
            </a:r>
            <a:r>
              <a:rPr lang="et-EE" b="1" dirty="0" smtClean="0"/>
              <a:t> ja </a:t>
            </a:r>
            <a:r>
              <a:rPr lang="en-US" b="1" dirty="0" smtClean="0"/>
              <a:t> pa</a:t>
            </a:r>
            <a:r>
              <a:rPr lang="et-EE" b="1" dirty="0" smtClean="0"/>
              <a:t>e</a:t>
            </a:r>
            <a:r>
              <a:rPr lang="en-US" b="1" dirty="0" err="1" smtClean="0"/>
              <a:t>ndliku</a:t>
            </a:r>
            <a:r>
              <a:rPr lang="en-US" b="1" dirty="0" smtClean="0"/>
              <a:t> </a:t>
            </a:r>
            <a:r>
              <a:rPr lang="et-EE" b="1" dirty="0" smtClean="0"/>
              <a:t>erasektori investeeringute efektiivsuse võrdlus riigisektoriga  on riigile väärtuslik kogemus, seda just riigipoole võrdse kohtlemise tingimustes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t-EE" sz="3600" smtClean="0"/>
              <a:t>Energeetikanõukogu seisukohad (1)</a:t>
            </a:r>
            <a:endParaRPr lang="en-US" sz="360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850" y="981075"/>
            <a:ext cx="8362950" cy="51450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t-EE" smtClean="0"/>
              <a:t>1. </a:t>
            </a:r>
            <a:r>
              <a:rPr lang="en-US" smtClean="0"/>
              <a:t>Energeetikanõukogu peab tähtsaks Enefit </a:t>
            </a:r>
            <a:r>
              <a:rPr lang="en-US" b="1" smtClean="0"/>
              <a:t>tehnoloogia</a:t>
            </a:r>
            <a:r>
              <a:rPr lang="en-US" smtClean="0"/>
              <a:t>l põhineva põlevkiviõlitööstuse</a:t>
            </a:r>
            <a:r>
              <a:rPr lang="et-EE" smtClean="0"/>
              <a:t> </a:t>
            </a:r>
            <a:r>
              <a:rPr lang="en-US" b="1" smtClean="0"/>
              <a:t>väljaarendamist Eestis</a:t>
            </a:r>
            <a:r>
              <a:rPr lang="en-US" smtClean="0"/>
              <a:t>, esmajärjekorras esimese, </a:t>
            </a:r>
            <a:r>
              <a:rPr lang="en-US" b="1" smtClean="0"/>
              <a:t>prototüübina</a:t>
            </a:r>
            <a:r>
              <a:rPr lang="en-US" smtClean="0"/>
              <a:t> kasutatava tehase</a:t>
            </a:r>
            <a:r>
              <a:rPr lang="et-EE" smtClean="0"/>
              <a:t> </a:t>
            </a:r>
            <a:r>
              <a:rPr lang="en-US" smtClean="0"/>
              <a:t>ehitamist ja evitamist.</a:t>
            </a:r>
            <a:endParaRPr lang="et-EE" smtClean="0"/>
          </a:p>
          <a:p>
            <a:pPr>
              <a:buFont typeface="Arial" charset="0"/>
              <a:buNone/>
            </a:pPr>
            <a:r>
              <a:rPr lang="en-US" smtClean="0"/>
              <a:t>2. Enefit </a:t>
            </a:r>
            <a:r>
              <a:rPr lang="en-US" b="1" smtClean="0"/>
              <a:t>tehnoloogia kohandamine </a:t>
            </a:r>
            <a:r>
              <a:rPr lang="en-US" smtClean="0"/>
              <a:t>Jordaania ja USA põlevkivile laiendavad</a:t>
            </a:r>
            <a:r>
              <a:rPr lang="et-EE" smtClean="0"/>
              <a:t> </a:t>
            </a:r>
            <a:r>
              <a:rPr lang="en-US" smtClean="0"/>
              <a:t>sellekohaste teadmiste ja tehnoloogia </a:t>
            </a:r>
            <a:r>
              <a:rPr lang="en-US" b="1" smtClean="0"/>
              <a:t>võimalikke eksporditurge.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92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t-EE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476250"/>
            <a:ext cx="8712200" cy="62658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/>
              <a:t>3</a:t>
            </a:r>
            <a:r>
              <a:rPr lang="et-EE" dirty="0" smtClean="0"/>
              <a:t>. Pidada </a:t>
            </a:r>
            <a:r>
              <a:rPr lang="et-EE" dirty="0"/>
              <a:t>vajalikuks koostada  põlevkivi ressurssi </a:t>
            </a:r>
            <a:r>
              <a:rPr lang="et-EE" b="1" dirty="0"/>
              <a:t>kaevandamise ja kasutamise riiklik strateegia </a:t>
            </a:r>
            <a:r>
              <a:rPr lang="et-EE" dirty="0"/>
              <a:t>ning  </a:t>
            </a:r>
            <a:r>
              <a:rPr lang="et-EE" b="1" dirty="0"/>
              <a:t>tarbimispõhine </a:t>
            </a:r>
            <a:r>
              <a:rPr lang="et-EE" b="1" dirty="0" smtClean="0"/>
              <a:t>arengukava </a:t>
            </a:r>
            <a:endParaRPr lang="en-US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/>
              <a:t>     Paluda   </a:t>
            </a:r>
            <a:r>
              <a:rPr lang="et-EE" dirty="0"/>
              <a:t>EV </a:t>
            </a:r>
            <a:r>
              <a:rPr lang="et-EE" dirty="0" smtClean="0"/>
              <a:t>Keskkonnaministril sellekohast </a:t>
            </a:r>
            <a:r>
              <a:rPr lang="et-EE" dirty="0"/>
              <a:t>initsiatiivi vastavate dokumentide koostamiseks.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/>
              <a:t>4</a:t>
            </a:r>
            <a:r>
              <a:rPr lang="et-EE" dirty="0" smtClean="0"/>
              <a:t>.  Oleme </a:t>
            </a:r>
            <a:r>
              <a:rPr lang="et-EE" dirty="0"/>
              <a:t>seisukohal, et: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/>
              <a:t>      4.1.riigi </a:t>
            </a:r>
            <a:r>
              <a:rPr lang="et-EE" dirty="0"/>
              <a:t>ressursipoliitika põlevkivi osas peab tagama  põlevkivitööstustele  </a:t>
            </a:r>
            <a:r>
              <a:rPr lang="et-EE" b="1" dirty="0"/>
              <a:t>põlevkivi kättesaadavuse võrdsetel alustel</a:t>
            </a:r>
            <a:r>
              <a:rPr lang="et-EE" dirty="0"/>
              <a:t>,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/>
              <a:t>      4.2</a:t>
            </a:r>
            <a:r>
              <a:rPr lang="et-EE" dirty="0"/>
              <a:t>. arvestades põlevkivikeemia ettevõtjate  pikaajalisi ja </a:t>
            </a:r>
            <a:r>
              <a:rPr lang="et-EE" dirty="0" err="1"/>
              <a:t>kapitalimahukaid </a:t>
            </a:r>
            <a:r>
              <a:rPr lang="et-EE" dirty="0"/>
              <a:t> investeeringuid, peaks riik omaltpoolt  tagama </a:t>
            </a:r>
            <a:r>
              <a:rPr lang="et-EE" b="1" dirty="0"/>
              <a:t>stabiilse maksusüsteemi</a:t>
            </a:r>
            <a:r>
              <a:rPr lang="et-EE" dirty="0"/>
              <a:t> ja mitte rakendama täiendavaid makse.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400</Words>
  <Application>Microsoft Office PowerPoint</Application>
  <PresentationFormat>Ekraaniseanss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Põlevkivi kui ressurss  Arvi Hamburg TA Energeetikanõukogu</vt:lpstr>
      <vt:lpstr>Põlevkivi tähtsus Eesti elanikkonnale</vt:lpstr>
      <vt:lpstr>   EESTI PÕLEVKIVIMAARDLA TEHNOLOOGILINE, MAJANDUSLIK JA KESKKONNAKAITSELINE RAJONEERIMINE /TTÜ/   </vt:lpstr>
      <vt:lpstr>Regulatsioon, piirangud ja vajadus</vt:lpstr>
      <vt:lpstr>Slide 5</vt:lpstr>
      <vt:lpstr>Põlevkivikeemia arutelud TA Energeetikanõukogus  06.juunil ja 12.oktoobril 2011. </vt:lpstr>
      <vt:lpstr>(2)</vt:lpstr>
      <vt:lpstr>Energeetikanõukogu seisukohad (1)</vt:lpstr>
      <vt:lpstr>(2)</vt:lpstr>
      <vt:lpstr>Slide 10</vt:lpstr>
    </vt:vector>
  </TitlesOfParts>
  <Company>Eesti Gaas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Põlevkivi kui ressurss TA Energeetikanõukogu Arvi Hamburg</dc:title>
  <dc:creator>ahamburg</dc:creator>
  <cp:lastModifiedBy>Siiri</cp:lastModifiedBy>
  <cp:revision>24</cp:revision>
  <dcterms:created xsi:type="dcterms:W3CDTF">2011-11-17T07:03:07Z</dcterms:created>
  <dcterms:modified xsi:type="dcterms:W3CDTF">2011-12-02T10:19:14Z</dcterms:modified>
</cp:coreProperties>
</file>